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358" r:id="rId2"/>
    <p:sldId id="352" r:id="rId3"/>
    <p:sldId id="359" r:id="rId4"/>
    <p:sldId id="355" r:id="rId5"/>
    <p:sldId id="353" r:id="rId6"/>
    <p:sldId id="354" r:id="rId7"/>
    <p:sldId id="351" r:id="rId8"/>
    <p:sldId id="356" r:id="rId9"/>
    <p:sldId id="357" r:id="rId10"/>
    <p:sldId id="360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558"/>
  </p:normalViewPr>
  <p:slideViewPr>
    <p:cSldViewPr snapToGrid="0" snapToObjects="1">
      <p:cViewPr varScale="1">
        <p:scale>
          <a:sx n="121" d="100"/>
          <a:sy n="121" d="100"/>
        </p:scale>
        <p:origin x="190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gpwagner/Documents/Documents/Scientific%20Projects/Rabbit%20orgasm/Rabbit%20experiment%2003%202019/Rabbit_study_data_March2018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gpwagner/Documents/Documents/Scientific%20Projects/Rabbit%20orgasm/Rabbit%20experiment%2003%202019/Rabbit_study_data_March2019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gpwagner/Documents/Documents/Scientific%20Projects/Rabbit%20orgasm/Rabbit%20experiment%2003%202019/Rabbit_study_data_March2019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gpwagner/Documents/Documents/Scientific%20Projects/Rabbit%20orgasm/Rabbit%20experiment%2003%202019/Rabbit_study_data_March2019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gpwagner/Documents/Documents/Scientific%20Projects/Rabbit%20orgasm/Rabbit%20experiment%2003%202019/Rabbit_study_data_March2018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gpwagner/Documents/Documents/Scientific%20Projects/Rabbit%20orgasm/Rabbit%20experiment%2003%202019/Rabbit_study_data_March2019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gpwagner/Documents/Documents/Scientific%20Projects/Rabbit%20orgasm/Rabbit%20experiment%2003%202019/Rabbit_study_data_March2019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>
                <a:solidFill>
                  <a:schemeClr val="tx1"/>
                </a:solidFill>
              </a:rPr>
              <a:t>Rabbit Fluoxetine Experiment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B0F0"/>
            </a:solidFill>
            <a:ln>
              <a:noFill/>
            </a:ln>
            <a:effectLst/>
          </c:spPr>
          <c:invertIfNegative val="0"/>
          <c:errBars>
            <c:errBarType val="plus"/>
            <c:errValType val="cust"/>
            <c:noEndCap val="0"/>
            <c:plus>
              <c:numRef>
                <c:f>'total comparison'!$B$17:$E$17</c:f>
                <c:numCache>
                  <c:formatCode>General</c:formatCode>
                  <c:ptCount val="4"/>
                  <c:pt idx="0">
                    <c:v>0.54486236794258425</c:v>
                  </c:pt>
                  <c:pt idx="1">
                    <c:v>0.63245553203367588</c:v>
                  </c:pt>
                  <c:pt idx="2">
                    <c:v>0.71049355900929179</c:v>
                  </c:pt>
                  <c:pt idx="3">
                    <c:v>1.0926620046520592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'total comparison'!$B$14:$E$14</c:f>
              <c:strCache>
                <c:ptCount val="4"/>
                <c:pt idx="0">
                  <c:v>hCG_Contr</c:v>
                </c:pt>
                <c:pt idx="1">
                  <c:v>hCG_Flx</c:v>
                </c:pt>
                <c:pt idx="2">
                  <c:v>Cop_Contr</c:v>
                </c:pt>
                <c:pt idx="3">
                  <c:v>Cop_Flx</c:v>
                </c:pt>
              </c:strCache>
            </c:strRef>
          </c:cat>
          <c:val>
            <c:numRef>
              <c:f>'total comparison'!$B$15:$E$15</c:f>
              <c:numCache>
                <c:formatCode>0.00</c:formatCode>
                <c:ptCount val="4"/>
                <c:pt idx="0">
                  <c:v>12.25</c:v>
                </c:pt>
                <c:pt idx="1">
                  <c:v>11</c:v>
                </c:pt>
                <c:pt idx="2">
                  <c:v>11.888888888888889</c:v>
                </c:pt>
                <c:pt idx="3">
                  <c:v>8.25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5A-AF4C-9DCB-754AA40ACD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9615551"/>
        <c:axId val="39557359"/>
      </c:barChart>
      <c:catAx>
        <c:axId val="396155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557359"/>
        <c:crosses val="autoZero"/>
        <c:auto val="1"/>
        <c:lblAlgn val="ctr"/>
        <c:lblOffset val="100"/>
        <c:noMultiLvlLbl val="0"/>
      </c:catAx>
      <c:valAx>
        <c:axId val="395573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6155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solidFill>
                  <a:schemeClr val="tx1"/>
                </a:solidFill>
              </a:rPr>
              <a:t>hCG Flx effect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B0F0"/>
            </a:solidFill>
            <a:ln>
              <a:noFill/>
            </a:ln>
            <a:effectLst/>
          </c:spPr>
          <c:invertIfNegative val="0"/>
          <c:errBars>
            <c:errBarType val="plus"/>
            <c:errValType val="cust"/>
            <c:noEndCap val="0"/>
            <c:plus>
              <c:numRef>
                <c:f>'all comparisons'!$B$17:$C$17</c:f>
                <c:numCache>
                  <c:formatCode>General</c:formatCode>
                  <c:ptCount val="2"/>
                  <c:pt idx="0">
                    <c:v>0.54486236794258425</c:v>
                  </c:pt>
                  <c:pt idx="1">
                    <c:v>0.63245553203367588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'all comparisons'!$B$14:$C$14</c:f>
              <c:strCache>
                <c:ptCount val="2"/>
                <c:pt idx="0">
                  <c:v>hCG_Contr</c:v>
                </c:pt>
                <c:pt idx="1">
                  <c:v>hCG_Flx</c:v>
                </c:pt>
              </c:strCache>
            </c:strRef>
          </c:cat>
          <c:val>
            <c:numRef>
              <c:f>'all comparisons'!$B$15:$C$15</c:f>
              <c:numCache>
                <c:formatCode>0.00</c:formatCode>
                <c:ptCount val="2"/>
                <c:pt idx="0">
                  <c:v>12.25</c:v>
                </c:pt>
                <c:pt idx="1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90-C840-9660-BA9AAE4543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2812559"/>
        <c:axId val="92814703"/>
      </c:barChart>
      <c:catAx>
        <c:axId val="928125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2814703"/>
        <c:crosses val="autoZero"/>
        <c:auto val="1"/>
        <c:lblAlgn val="ctr"/>
        <c:lblOffset val="100"/>
        <c:noMultiLvlLbl val="0"/>
      </c:catAx>
      <c:valAx>
        <c:axId val="92814703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281255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solidFill>
                  <a:schemeClr val="tx1"/>
                </a:solidFill>
              </a:rPr>
              <a:t>hCG and Copulation controles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'total comparison'!$B$31</c:f>
              <c:strCache>
                <c:ptCount val="1"/>
                <c:pt idx="0">
                  <c:v>ovulations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'total comparison'!$A$32:$A$44</c:f>
              <c:numCache>
                <c:formatCode>General</c:formatCode>
                <c:ptCount val="13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</c:numCache>
            </c:numRef>
          </c:xVal>
          <c:yVal>
            <c:numRef>
              <c:f>'total comparison'!$B$32:$B$44</c:f>
              <c:numCache>
                <c:formatCode>0.00</c:formatCode>
                <c:ptCount val="13"/>
                <c:pt idx="0">
                  <c:v>11</c:v>
                </c:pt>
                <c:pt idx="1">
                  <c:v>12</c:v>
                </c:pt>
                <c:pt idx="2">
                  <c:v>12</c:v>
                </c:pt>
                <c:pt idx="3">
                  <c:v>14</c:v>
                </c:pt>
                <c:pt idx="4">
                  <c:v>12</c:v>
                </c:pt>
                <c:pt idx="5">
                  <c:v>15</c:v>
                </c:pt>
                <c:pt idx="6">
                  <c:v>14</c:v>
                </c:pt>
                <c:pt idx="7">
                  <c:v>9</c:v>
                </c:pt>
                <c:pt idx="8">
                  <c:v>11</c:v>
                </c:pt>
                <c:pt idx="9">
                  <c:v>9</c:v>
                </c:pt>
                <c:pt idx="10">
                  <c:v>14</c:v>
                </c:pt>
                <c:pt idx="11">
                  <c:v>10</c:v>
                </c:pt>
                <c:pt idx="12">
                  <c:v>13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949-2845-BFF1-8B70AB46F3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4658143"/>
        <c:axId val="74647231"/>
      </c:scatterChart>
      <c:valAx>
        <c:axId val="74658143"/>
        <c:scaling>
          <c:orientation val="minMax"/>
          <c:max val="2.5"/>
          <c:min val="0.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647231"/>
        <c:crosses val="autoZero"/>
        <c:crossBetween val="midCat"/>
        <c:majorUnit val="0.5"/>
        <c:minorUnit val="0.5"/>
      </c:valAx>
      <c:valAx>
        <c:axId val="746472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658143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b="1">
                <a:solidFill>
                  <a:schemeClr val="tx1"/>
                </a:solidFill>
              </a:rPr>
              <a:t>hCG</a:t>
            </a:r>
            <a:r>
              <a:rPr lang="en-US" b="1" baseline="0">
                <a:solidFill>
                  <a:schemeClr val="tx1"/>
                </a:solidFill>
              </a:rPr>
              <a:t>-Flx with pooled control experiments</a:t>
            </a:r>
            <a:endParaRPr lang="en-US" b="1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B0F0"/>
            </a:solidFill>
            <a:ln>
              <a:noFill/>
            </a:ln>
            <a:effectLst/>
          </c:spPr>
          <c:invertIfNegative val="0"/>
          <c:errBars>
            <c:errBarType val="plus"/>
            <c:errValType val="cust"/>
            <c:noEndCap val="0"/>
            <c:plus>
              <c:numRef>
                <c:f>'all comparisons'!$M$41:$N$41</c:f>
                <c:numCache>
                  <c:formatCode>General</c:formatCode>
                  <c:ptCount val="2"/>
                  <c:pt idx="0">
                    <c:v>0.52171769100963605</c:v>
                  </c:pt>
                  <c:pt idx="1">
                    <c:v>0.63245553203367588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'all comparisons'!$M$38:$N$38</c:f>
              <c:strCache>
                <c:ptCount val="2"/>
                <c:pt idx="0">
                  <c:v>all control</c:v>
                </c:pt>
                <c:pt idx="1">
                  <c:v>hCG_Flx</c:v>
                </c:pt>
              </c:strCache>
            </c:strRef>
          </c:cat>
          <c:val>
            <c:numRef>
              <c:f>'all comparisons'!$M$39:$N$39</c:f>
              <c:numCache>
                <c:formatCode>0.00</c:formatCode>
                <c:ptCount val="2"/>
                <c:pt idx="0">
                  <c:v>12</c:v>
                </c:pt>
                <c:pt idx="1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EC-3A4E-98D1-9C782757E5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2324863"/>
        <c:axId val="74138895"/>
      </c:barChart>
      <c:catAx>
        <c:axId val="723248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138895"/>
        <c:crosses val="autoZero"/>
        <c:auto val="1"/>
        <c:lblAlgn val="ctr"/>
        <c:lblOffset val="100"/>
        <c:noMultiLvlLbl val="0"/>
      </c:catAx>
      <c:valAx>
        <c:axId val="74138895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3248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chemeClr val="tx1"/>
                </a:solidFill>
              </a:rPr>
              <a:t>copulation-</a:t>
            </a:r>
            <a:r>
              <a:rPr lang="en-US" b="1" dirty="0" err="1">
                <a:solidFill>
                  <a:schemeClr val="tx1"/>
                </a:solidFill>
              </a:rPr>
              <a:t>Flx</a:t>
            </a:r>
            <a:r>
              <a:rPr lang="en-US" b="1" baseline="0" dirty="0">
                <a:solidFill>
                  <a:schemeClr val="tx1"/>
                </a:solidFill>
              </a:rPr>
              <a:t> with pooled control experiments</a:t>
            </a:r>
            <a:endParaRPr lang="en-US" b="1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B0F0"/>
            </a:solidFill>
            <a:ln>
              <a:noFill/>
            </a:ln>
            <a:effectLst/>
          </c:spPr>
          <c:invertIfNegative val="0"/>
          <c:errBars>
            <c:errBarType val="plus"/>
            <c:errValType val="cust"/>
            <c:noEndCap val="0"/>
            <c:plus>
              <c:numRef>
                <c:f>'total comparison'!$H$41:$I$41</c:f>
                <c:numCache>
                  <c:formatCode>General</c:formatCode>
                  <c:ptCount val="2"/>
                  <c:pt idx="0">
                    <c:v>0.52171769100963605</c:v>
                  </c:pt>
                  <c:pt idx="1">
                    <c:v>1.0926620046520592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'total comparison'!$H$38:$I$38</c:f>
              <c:strCache>
                <c:ptCount val="2"/>
                <c:pt idx="0">
                  <c:v>all control</c:v>
                </c:pt>
                <c:pt idx="1">
                  <c:v>Cop_Flx</c:v>
                </c:pt>
              </c:strCache>
            </c:strRef>
          </c:cat>
          <c:val>
            <c:numRef>
              <c:f>'total comparison'!$H$39:$I$39</c:f>
              <c:numCache>
                <c:formatCode>General</c:formatCode>
                <c:ptCount val="2"/>
                <c:pt idx="0" formatCode="0.00">
                  <c:v>12</c:v>
                </c:pt>
                <c:pt idx="1">
                  <c:v>8.25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82-6146-886A-002FCF3DEC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3186159"/>
        <c:axId val="67462143"/>
      </c:barChart>
      <c:catAx>
        <c:axId val="731861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462143"/>
        <c:crosses val="autoZero"/>
        <c:auto val="1"/>
        <c:lblAlgn val="ctr"/>
        <c:lblOffset val="100"/>
        <c:noMultiLvlLbl val="0"/>
      </c:catAx>
      <c:valAx>
        <c:axId val="674621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18615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Flx Effect w/o Outlier in Flx treatment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B0F0"/>
            </a:solidFill>
            <a:ln>
              <a:noFill/>
            </a:ln>
            <a:effectLst/>
          </c:spPr>
          <c:invertIfNegative val="0"/>
          <c:errBars>
            <c:errBarType val="plus"/>
            <c:errValType val="cust"/>
            <c:noEndCap val="0"/>
            <c:plus>
              <c:numRef>
                <c:f>'total comparison'!$U$96:$V$96</c:f>
                <c:numCache>
                  <c:formatCode>General</c:formatCode>
                  <c:ptCount val="2"/>
                  <c:pt idx="0">
                    <c:v>0.71049355900929179</c:v>
                  </c:pt>
                  <c:pt idx="1">
                    <c:v>0.92113237294367667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'total comparison'!$U$93:$V$93</c:f>
              <c:strCache>
                <c:ptCount val="2"/>
                <c:pt idx="0">
                  <c:v>Cop_Contr</c:v>
                </c:pt>
                <c:pt idx="1">
                  <c:v>Cop_Flx noOut</c:v>
                </c:pt>
              </c:strCache>
            </c:strRef>
          </c:cat>
          <c:val>
            <c:numRef>
              <c:f>'total comparison'!$U$94:$V$94</c:f>
              <c:numCache>
                <c:formatCode>0.00</c:formatCode>
                <c:ptCount val="2"/>
                <c:pt idx="0">
                  <c:v>11.888888888888889</c:v>
                </c:pt>
                <c:pt idx="1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62-984A-8D13-8FE6879860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8030351"/>
        <c:axId val="98032031"/>
      </c:barChart>
      <c:catAx>
        <c:axId val="980303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032031"/>
        <c:crosses val="autoZero"/>
        <c:auto val="1"/>
        <c:lblAlgn val="ctr"/>
        <c:lblOffset val="100"/>
        <c:noMultiLvlLbl val="0"/>
      </c:catAx>
      <c:valAx>
        <c:axId val="980320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0303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baseline="0" dirty="0" err="1">
                <a:solidFill>
                  <a:schemeClr val="tx1"/>
                </a:solidFill>
                <a:effectLst/>
              </a:rPr>
              <a:t>Flx</a:t>
            </a:r>
            <a:r>
              <a:rPr lang="en-US" sz="1400" b="0" i="0" baseline="0" dirty="0">
                <a:solidFill>
                  <a:schemeClr val="tx1"/>
                </a:solidFill>
                <a:effectLst/>
              </a:rPr>
              <a:t> Effect w/o Outlier in </a:t>
            </a:r>
            <a:r>
              <a:rPr lang="en-US" sz="1400" b="0" i="0" baseline="0" dirty="0" err="1">
                <a:solidFill>
                  <a:schemeClr val="tx1"/>
                </a:solidFill>
                <a:effectLst/>
              </a:rPr>
              <a:t>Flx</a:t>
            </a:r>
            <a:r>
              <a:rPr lang="en-US" sz="1400" b="0" i="0" baseline="0" dirty="0">
                <a:solidFill>
                  <a:schemeClr val="tx1"/>
                </a:solidFill>
                <a:effectLst/>
              </a:rPr>
              <a:t> treatment; pooled control</a:t>
            </a:r>
            <a:endParaRPr lang="en-US" sz="1400" dirty="0">
              <a:solidFill>
                <a:schemeClr val="tx1"/>
              </a:solidFill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B0F0"/>
            </a:solidFill>
            <a:ln>
              <a:noFill/>
            </a:ln>
            <a:effectLst/>
          </c:spPr>
          <c:invertIfNegative val="0"/>
          <c:errBars>
            <c:errBarType val="plus"/>
            <c:errValType val="cust"/>
            <c:noEndCap val="0"/>
            <c:plus>
              <c:numRef>
                <c:f>'total comparison'!$U$117:$V$117</c:f>
                <c:numCache>
                  <c:formatCode>General</c:formatCode>
                  <c:ptCount val="2"/>
                  <c:pt idx="0">
                    <c:v>0.52171769100963605</c:v>
                  </c:pt>
                  <c:pt idx="1">
                    <c:v>0.92113237294367667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'total comparison'!$U$114:$V$114</c:f>
              <c:strCache>
                <c:ptCount val="2"/>
                <c:pt idx="0">
                  <c:v>all control</c:v>
                </c:pt>
                <c:pt idx="1">
                  <c:v>Cop_Flx noOut</c:v>
                </c:pt>
              </c:strCache>
            </c:strRef>
          </c:cat>
          <c:val>
            <c:numRef>
              <c:f>'total comparison'!$U$115:$V$115</c:f>
              <c:numCache>
                <c:formatCode>0.00</c:formatCode>
                <c:ptCount val="2"/>
                <c:pt idx="0">
                  <c:v>12</c:v>
                </c:pt>
                <c:pt idx="1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B6-F046-B3E3-BFD27C08B7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3096959"/>
        <c:axId val="93142831"/>
      </c:barChart>
      <c:catAx>
        <c:axId val="930969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142831"/>
        <c:crosses val="autoZero"/>
        <c:auto val="1"/>
        <c:lblAlgn val="ctr"/>
        <c:lblOffset val="100"/>
        <c:noMultiLvlLbl val="0"/>
      </c:catAx>
      <c:valAx>
        <c:axId val="931428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09695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ED341-0EFB-2949-A9EE-0FC3FAC50D83}" type="datetimeFigureOut">
              <a:rPr lang="en-US" smtClean="0"/>
              <a:t>3/24/19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3D2A-AF21-FE49-963E-CC28A2F09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586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ED341-0EFB-2949-A9EE-0FC3FAC50D83}" type="datetimeFigureOut">
              <a:rPr lang="en-US" smtClean="0"/>
              <a:t>3/24/19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3D2A-AF21-FE49-963E-CC28A2F09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867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ED341-0EFB-2949-A9EE-0FC3FAC50D83}" type="datetimeFigureOut">
              <a:rPr lang="en-US" smtClean="0"/>
              <a:t>3/24/19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3D2A-AF21-FE49-963E-CC28A2F09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128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ED341-0EFB-2949-A9EE-0FC3FAC50D83}" type="datetimeFigureOut">
              <a:rPr lang="en-US" smtClean="0"/>
              <a:t>3/24/19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3D2A-AF21-FE49-963E-CC28A2F09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38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ED341-0EFB-2949-A9EE-0FC3FAC50D83}" type="datetimeFigureOut">
              <a:rPr lang="en-US" smtClean="0"/>
              <a:t>3/24/19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3D2A-AF21-FE49-963E-CC28A2F09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279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ED341-0EFB-2949-A9EE-0FC3FAC50D83}" type="datetimeFigureOut">
              <a:rPr lang="en-US" smtClean="0"/>
              <a:t>3/24/19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3D2A-AF21-FE49-963E-CC28A2F09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204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ED341-0EFB-2949-A9EE-0FC3FAC50D83}" type="datetimeFigureOut">
              <a:rPr lang="en-US" smtClean="0"/>
              <a:t>3/24/19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3D2A-AF21-FE49-963E-CC28A2F09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657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ED341-0EFB-2949-A9EE-0FC3FAC50D83}" type="datetimeFigureOut">
              <a:rPr lang="en-US" smtClean="0"/>
              <a:t>3/24/19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3D2A-AF21-FE49-963E-CC28A2F09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705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ED341-0EFB-2949-A9EE-0FC3FAC50D83}" type="datetimeFigureOut">
              <a:rPr lang="en-US" smtClean="0"/>
              <a:t>3/24/19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3D2A-AF21-FE49-963E-CC28A2F09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241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ED341-0EFB-2949-A9EE-0FC3FAC50D83}" type="datetimeFigureOut">
              <a:rPr lang="en-US" smtClean="0"/>
              <a:t>3/24/19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3D2A-AF21-FE49-963E-CC28A2F09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864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ED341-0EFB-2949-A9EE-0FC3FAC50D83}" type="datetimeFigureOut">
              <a:rPr lang="en-US" smtClean="0"/>
              <a:t>3/24/19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3D2A-AF21-FE49-963E-CC28A2F09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401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DED341-0EFB-2949-A9EE-0FC3FAC50D83}" type="datetimeFigureOut">
              <a:rPr lang="en-US" smtClean="0"/>
              <a:t>3/24/19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13D2A-AF21-FE49-963E-CC28A2F09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591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A2FD4-E48C-3D4B-AC19-0656A7407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634" y="145019"/>
            <a:ext cx="7886700" cy="1325563"/>
          </a:xfrm>
        </p:spPr>
        <p:txBody>
          <a:bodyPr/>
          <a:lstStyle/>
          <a:p>
            <a:r>
              <a:rPr lang="en-US" dirty="0"/>
              <a:t>Experiment: testing for peripheral effect of Fluoxetine</a:t>
            </a:r>
          </a:p>
        </p:txBody>
      </p:sp>
      <p:pic>
        <p:nvPicPr>
          <p:cNvPr id="2050" name="Picture 2" descr="Related image">
            <a:extLst>
              <a:ext uri="{FF2B5EF4-FFF2-40B4-BE49-F238E27FC236}">
                <a16:creationId xmlns:a16="http://schemas.microsoft.com/office/drawing/2014/main" id="{E1DF4CC1-275C-4941-9CD8-391C82708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21" y="1991149"/>
            <a:ext cx="2904259" cy="253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ent Arrow 3">
            <a:extLst>
              <a:ext uri="{FF2B5EF4-FFF2-40B4-BE49-F238E27FC236}">
                <a16:creationId xmlns:a16="http://schemas.microsoft.com/office/drawing/2014/main" id="{DB445F90-BA85-B241-B885-CDBCE297BE16}"/>
              </a:ext>
            </a:extLst>
          </p:cNvPr>
          <p:cNvSpPr/>
          <p:nvPr/>
        </p:nvSpPr>
        <p:spPr>
          <a:xfrm rot="10800000">
            <a:off x="3377045" y="2270545"/>
            <a:ext cx="1194955" cy="1085496"/>
          </a:xfrm>
          <a:prstGeom prst="bentArrow">
            <a:avLst>
              <a:gd name="adj1" fmla="val 11598"/>
              <a:gd name="adj2" fmla="val 13992"/>
              <a:gd name="adj3" fmla="val 25000"/>
              <a:gd name="adj4" fmla="val 399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0419D3-E557-634F-A15C-AF11CD54B88A}"/>
              </a:ext>
            </a:extLst>
          </p:cNvPr>
          <p:cNvSpPr txBox="1"/>
          <p:nvPr/>
        </p:nvSpPr>
        <p:spPr>
          <a:xfrm>
            <a:off x="3214929" y="1615147"/>
            <a:ext cx="27141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 or 4mg </a:t>
            </a:r>
            <a:r>
              <a:rPr lang="en-US" dirty="0" err="1"/>
              <a:t>Flx</a:t>
            </a:r>
            <a:r>
              <a:rPr lang="en-US" dirty="0"/>
              <a:t>/kg for 14 days</a:t>
            </a:r>
          </a:p>
          <a:p>
            <a:r>
              <a:rPr lang="en-US" dirty="0"/>
              <a:t>or vehicle control </a:t>
            </a:r>
          </a:p>
        </p:txBody>
      </p:sp>
      <p:sp>
        <p:nvSpPr>
          <p:cNvPr id="9" name="Bent Arrow 8">
            <a:extLst>
              <a:ext uri="{FF2B5EF4-FFF2-40B4-BE49-F238E27FC236}">
                <a16:creationId xmlns:a16="http://schemas.microsoft.com/office/drawing/2014/main" id="{F54F4157-C68F-D14A-A9DE-E347FF9C3406}"/>
              </a:ext>
            </a:extLst>
          </p:cNvPr>
          <p:cNvSpPr/>
          <p:nvPr/>
        </p:nvSpPr>
        <p:spPr>
          <a:xfrm flipV="1">
            <a:off x="51956" y="7301464"/>
            <a:ext cx="1194955" cy="1090355"/>
          </a:xfrm>
          <a:prstGeom prst="bentArrow">
            <a:avLst>
              <a:gd name="adj1" fmla="val 11598"/>
              <a:gd name="adj2" fmla="val 13992"/>
              <a:gd name="adj3" fmla="val 25000"/>
              <a:gd name="adj4" fmla="val 399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Bent Arrow 9">
            <a:extLst>
              <a:ext uri="{FF2B5EF4-FFF2-40B4-BE49-F238E27FC236}">
                <a16:creationId xmlns:a16="http://schemas.microsoft.com/office/drawing/2014/main" id="{50F2795B-33F6-5944-BCA9-E74E4CAB59D2}"/>
              </a:ext>
            </a:extLst>
          </p:cNvPr>
          <p:cNvSpPr/>
          <p:nvPr/>
        </p:nvSpPr>
        <p:spPr>
          <a:xfrm rot="16200000" flipV="1">
            <a:off x="5997745" y="4276388"/>
            <a:ext cx="1409579" cy="1298864"/>
          </a:xfrm>
          <a:prstGeom prst="bentArrow">
            <a:avLst>
              <a:gd name="adj1" fmla="val 8398"/>
              <a:gd name="adj2" fmla="val 11992"/>
              <a:gd name="adj3" fmla="val 25000"/>
              <a:gd name="adj4" fmla="val 399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A35FD30-A015-D845-AC56-3A2016BAC2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956" t="34078"/>
          <a:stretch/>
        </p:blipFill>
        <p:spPr>
          <a:xfrm>
            <a:off x="6531682" y="3013859"/>
            <a:ext cx="1683029" cy="903431"/>
          </a:xfrm>
          <a:prstGeom prst="rect">
            <a:avLst/>
          </a:prstGeom>
        </p:spPr>
      </p:pic>
      <p:pic>
        <p:nvPicPr>
          <p:cNvPr id="2054" name="Picture 6" descr="Related image">
            <a:extLst>
              <a:ext uri="{FF2B5EF4-FFF2-40B4-BE49-F238E27FC236}">
                <a16:creationId xmlns:a16="http://schemas.microsoft.com/office/drawing/2014/main" id="{E6B73659-3B80-DC43-AA3E-4D5F47510F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28" t="-4388"/>
          <a:stretch/>
        </p:blipFill>
        <p:spPr bwMode="auto">
          <a:xfrm>
            <a:off x="5850481" y="2790609"/>
            <a:ext cx="654926" cy="1300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fluoxetine">
            <a:extLst>
              <a:ext uri="{FF2B5EF4-FFF2-40B4-BE49-F238E27FC236}">
                <a16:creationId xmlns:a16="http://schemas.microsoft.com/office/drawing/2014/main" id="{0581F2B7-3F04-8D4F-A13B-5BB7B78C82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81" b="20431"/>
          <a:stretch/>
        </p:blipFill>
        <p:spPr bwMode="auto">
          <a:xfrm>
            <a:off x="5882925" y="1300594"/>
            <a:ext cx="3104630" cy="1516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C725DA8-F49A-6949-B6CD-52B2D3D15FB4}"/>
              </a:ext>
            </a:extLst>
          </p:cNvPr>
          <p:cNvSpPr txBox="1"/>
          <p:nvPr/>
        </p:nvSpPr>
        <p:spPr>
          <a:xfrm>
            <a:off x="6235342" y="2577971"/>
            <a:ext cx="2481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Fluoxetine, a.k.a. Prozac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65DACE-544B-3C48-826D-6BA8995B4AB3}"/>
              </a:ext>
            </a:extLst>
          </p:cNvPr>
          <p:cNvSpPr txBox="1"/>
          <p:nvPr/>
        </p:nvSpPr>
        <p:spPr>
          <a:xfrm>
            <a:off x="7497441" y="4717473"/>
            <a:ext cx="1029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day </a:t>
            </a:r>
            <a:r>
              <a:rPr lang="en-US" dirty="0" err="1"/>
              <a:t>p.i</a:t>
            </a:r>
            <a:r>
              <a:rPr lang="en-US" dirty="0"/>
              <a:t>.</a:t>
            </a:r>
          </a:p>
        </p:txBody>
      </p:sp>
      <p:pic>
        <p:nvPicPr>
          <p:cNvPr id="15" name="Picture 2" descr="Related image">
            <a:extLst>
              <a:ext uri="{FF2B5EF4-FFF2-40B4-BE49-F238E27FC236}">
                <a16:creationId xmlns:a16="http://schemas.microsoft.com/office/drawing/2014/main" id="{5D71BB5C-D5BE-8846-85AA-3518DFE5D5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582" y="4327658"/>
            <a:ext cx="2904259" cy="253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Bent Arrow 7">
            <a:extLst>
              <a:ext uri="{FF2B5EF4-FFF2-40B4-BE49-F238E27FC236}">
                <a16:creationId xmlns:a16="http://schemas.microsoft.com/office/drawing/2014/main" id="{2A6F2DC0-8175-4940-8EB1-621245C6516F}"/>
              </a:ext>
            </a:extLst>
          </p:cNvPr>
          <p:cNvSpPr/>
          <p:nvPr/>
        </p:nvSpPr>
        <p:spPr>
          <a:xfrm flipV="1">
            <a:off x="1797627" y="4616110"/>
            <a:ext cx="1194955" cy="1090355"/>
          </a:xfrm>
          <a:prstGeom prst="bentArrow">
            <a:avLst>
              <a:gd name="adj1" fmla="val 11598"/>
              <a:gd name="adj2" fmla="val 13992"/>
              <a:gd name="adj3" fmla="val 25000"/>
              <a:gd name="adj4" fmla="val 399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26" name="Picture 2" descr="Image result for syringe">
            <a:extLst>
              <a:ext uri="{FF2B5EF4-FFF2-40B4-BE49-F238E27FC236}">
                <a16:creationId xmlns:a16="http://schemas.microsoft.com/office/drawing/2014/main" id="{B292B227-B643-6C46-8E38-51537D6F7F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2" t="-580" b="21326"/>
          <a:stretch/>
        </p:blipFill>
        <p:spPr bwMode="auto">
          <a:xfrm flipH="1">
            <a:off x="3655823" y="3606744"/>
            <a:ext cx="1261071" cy="1077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A7F89FA-E94A-BD4E-8FB8-1D4C87990D0F}"/>
              </a:ext>
            </a:extLst>
          </p:cNvPr>
          <p:cNvSpPr txBox="1"/>
          <p:nvPr/>
        </p:nvSpPr>
        <p:spPr>
          <a:xfrm>
            <a:off x="4286358" y="3851698"/>
            <a:ext cx="573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hCG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0037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87333-B4D0-E14A-B917-BED114AE1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3372BA-B196-0A4F-A8F7-20EC848A4D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62693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Fluoxetine </a:t>
            </a:r>
            <a:r>
              <a:rPr lang="en-US" b="1" dirty="0"/>
              <a:t>reduces the number of ovulations </a:t>
            </a:r>
            <a:r>
              <a:rPr lang="en-US" dirty="0"/>
              <a:t>induced by copulation by </a:t>
            </a:r>
            <a:r>
              <a:rPr lang="en-US" b="1" dirty="0"/>
              <a:t>25 to 30%</a:t>
            </a:r>
          </a:p>
          <a:p>
            <a:pPr lvl="1"/>
            <a:r>
              <a:rPr lang="en-US" dirty="0"/>
              <a:t>The statistical significance is about &lt;10</a:t>
            </a:r>
            <a:r>
              <a:rPr lang="en-US" baseline="30000" dirty="0"/>
              <a:t>-2</a:t>
            </a:r>
            <a:r>
              <a:rPr lang="en-US" dirty="0"/>
              <a:t> for t-tests, and 2x10</a:t>
            </a:r>
            <a:r>
              <a:rPr lang="en-US" baseline="30000" dirty="0"/>
              <a:t>-2</a:t>
            </a:r>
            <a:r>
              <a:rPr lang="en-US" dirty="0"/>
              <a:t> by Mann-</a:t>
            </a:r>
            <a:r>
              <a:rPr lang="en-US" dirty="0" err="1"/>
              <a:t>Whithney</a:t>
            </a:r>
            <a:r>
              <a:rPr lang="en-US" dirty="0"/>
              <a:t>-U test [non-parametric] depending on data pooling, outlier elimination etc.</a:t>
            </a:r>
          </a:p>
          <a:p>
            <a:r>
              <a:rPr lang="en-US" dirty="0"/>
              <a:t>Fluoxetine has a small apparent effect of </a:t>
            </a:r>
            <a:r>
              <a:rPr lang="en-US" dirty="0" err="1"/>
              <a:t>hCG</a:t>
            </a:r>
            <a:r>
              <a:rPr lang="en-US" dirty="0"/>
              <a:t> induced ovulations [8 to 10%], </a:t>
            </a:r>
          </a:p>
          <a:p>
            <a:pPr lvl="1"/>
            <a:r>
              <a:rPr lang="en-US" dirty="0"/>
              <a:t>which is not statistically significant (t-test p=0.114; MWU p=0.135), even after pooling control experiments. </a:t>
            </a:r>
          </a:p>
          <a:p>
            <a:r>
              <a:rPr lang="en-US" dirty="0"/>
              <a:t>The control experiments with copulation- and </a:t>
            </a:r>
            <a:r>
              <a:rPr lang="en-US" dirty="0" err="1"/>
              <a:t>hCG</a:t>
            </a:r>
            <a:r>
              <a:rPr lang="en-US"/>
              <a:t>-induced </a:t>
            </a:r>
            <a:r>
              <a:rPr lang="en-US" dirty="0"/>
              <a:t>ovulation are not distinguishable: </a:t>
            </a:r>
          </a:p>
          <a:p>
            <a:pPr lvl="1"/>
            <a:r>
              <a:rPr lang="en-US" dirty="0"/>
              <a:t>Copulation induced average=11.89</a:t>
            </a:r>
          </a:p>
          <a:p>
            <a:pPr lvl="1"/>
            <a:r>
              <a:rPr lang="en-US" dirty="0" err="1"/>
              <a:t>hCG</a:t>
            </a:r>
            <a:r>
              <a:rPr lang="en-US" dirty="0"/>
              <a:t> induced average=12.25</a:t>
            </a:r>
          </a:p>
          <a:p>
            <a:pPr lvl="1"/>
            <a:r>
              <a:rPr lang="en-US" dirty="0"/>
              <a:t>T-test p=0.72, MWU p=0.82</a:t>
            </a:r>
          </a:p>
          <a:p>
            <a:pPr lvl="1"/>
            <a:r>
              <a:rPr lang="en-US" dirty="0"/>
              <a:t>The variances are apparently different but not significant at F-test p=0.364, 2 tails. </a:t>
            </a:r>
          </a:p>
        </p:txBody>
      </p:sp>
    </p:spTree>
    <p:extLst>
      <p:ext uri="{BB962C8B-B14F-4D97-AF65-F5344CB8AC3E}">
        <p14:creationId xmlns:p14="http://schemas.microsoft.com/office/powerpoint/2010/main" val="922750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A0EACFC-1892-F943-B34E-2E0708856377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450730" y="1125414"/>
          <a:ext cx="6497516" cy="4317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76B7A7A-0069-3A4D-9DAF-5AA45465DA57}"/>
              </a:ext>
            </a:extLst>
          </p:cNvPr>
          <p:cNvSpPr txBox="1"/>
          <p:nvPr/>
        </p:nvSpPr>
        <p:spPr>
          <a:xfrm>
            <a:off x="2347545" y="5442438"/>
            <a:ext cx="566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N=4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CA5A0A-41CC-784F-ACDC-74B38A30A143}"/>
              </a:ext>
            </a:extLst>
          </p:cNvPr>
          <p:cNvSpPr txBox="1"/>
          <p:nvPr/>
        </p:nvSpPr>
        <p:spPr>
          <a:xfrm>
            <a:off x="3880337" y="5442438"/>
            <a:ext cx="566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N=5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439CC8-0E10-0D41-9AEA-BA97DB92EE91}"/>
              </a:ext>
            </a:extLst>
          </p:cNvPr>
          <p:cNvSpPr txBox="1"/>
          <p:nvPr/>
        </p:nvSpPr>
        <p:spPr>
          <a:xfrm>
            <a:off x="5348110" y="5442438"/>
            <a:ext cx="566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N=9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6AF648-13A9-1A42-B46D-BD4FA1931301}"/>
              </a:ext>
            </a:extLst>
          </p:cNvPr>
          <p:cNvSpPr txBox="1"/>
          <p:nvPr/>
        </p:nvSpPr>
        <p:spPr>
          <a:xfrm>
            <a:off x="6701583" y="5442438"/>
            <a:ext cx="68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N=12</a:t>
            </a:r>
          </a:p>
        </p:txBody>
      </p:sp>
    </p:spTree>
    <p:extLst>
      <p:ext uri="{BB962C8B-B14F-4D97-AF65-F5344CB8AC3E}">
        <p14:creationId xmlns:p14="http://schemas.microsoft.com/office/powerpoint/2010/main" val="1172208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099C89A-DB8E-6545-87E3-A9D173BAD2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5661185"/>
              </p:ext>
            </p:extLst>
          </p:nvPr>
        </p:nvGraphicFramePr>
        <p:xfrm>
          <a:off x="1327637" y="1459523"/>
          <a:ext cx="6365631" cy="43082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3F74C7F-6B6C-C943-A4EB-AAA4E5FBEE25}"/>
              </a:ext>
            </a:extLst>
          </p:cNvPr>
          <p:cNvSpPr txBox="1"/>
          <p:nvPr/>
        </p:nvSpPr>
        <p:spPr>
          <a:xfrm>
            <a:off x="3912576" y="2523392"/>
            <a:ext cx="143340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T-test p=0.11</a:t>
            </a:r>
          </a:p>
          <a:p>
            <a:r>
              <a:rPr lang="en-US" dirty="0"/>
              <a:t>MWU p=0.14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D66FAF-0DF4-D947-BDC6-9A70864D43AB}"/>
              </a:ext>
            </a:extLst>
          </p:cNvPr>
          <p:cNvSpPr txBox="1"/>
          <p:nvPr/>
        </p:nvSpPr>
        <p:spPr>
          <a:xfrm>
            <a:off x="2936631" y="5767754"/>
            <a:ext cx="566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N=4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0698D9-02C1-1E4D-A1B1-4D651E28B615}"/>
              </a:ext>
            </a:extLst>
          </p:cNvPr>
          <p:cNvSpPr txBox="1"/>
          <p:nvPr/>
        </p:nvSpPr>
        <p:spPr>
          <a:xfrm>
            <a:off x="5823439" y="5767754"/>
            <a:ext cx="566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N=5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41E3A3-7145-9B4A-A56D-D3E7FB0674A6}"/>
              </a:ext>
            </a:extLst>
          </p:cNvPr>
          <p:cNvSpPr txBox="1"/>
          <p:nvPr/>
        </p:nvSpPr>
        <p:spPr>
          <a:xfrm>
            <a:off x="465992" y="6330462"/>
            <a:ext cx="6112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One control animal was lost for trying LH to stimulate ovulation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EEE497D-E755-8D40-BA24-682EFFC259FE}"/>
              </a:ext>
            </a:extLst>
          </p:cNvPr>
          <p:cNvSpPr txBox="1"/>
          <p:nvPr/>
        </p:nvSpPr>
        <p:spPr>
          <a:xfrm>
            <a:off x="3006969" y="606669"/>
            <a:ext cx="2737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Apparent effect size=10.2%</a:t>
            </a:r>
          </a:p>
        </p:txBody>
      </p:sp>
    </p:spTree>
    <p:extLst>
      <p:ext uri="{BB962C8B-B14F-4D97-AF65-F5344CB8AC3E}">
        <p14:creationId xmlns:p14="http://schemas.microsoft.com/office/powerpoint/2010/main" val="603578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338FD18-36A7-494A-8956-D92BCF835BA5}"/>
              </a:ext>
            </a:extLst>
          </p:cNvPr>
          <p:cNvGrpSpPr/>
          <p:nvPr/>
        </p:nvGrpSpPr>
        <p:grpSpPr>
          <a:xfrm>
            <a:off x="2272893" y="1690689"/>
            <a:ext cx="5715000" cy="4638039"/>
            <a:chOff x="1591408" y="1310054"/>
            <a:chExt cx="5715000" cy="4638039"/>
          </a:xfrm>
        </p:grpSpPr>
        <p:graphicFrame>
          <p:nvGraphicFramePr>
            <p:cNvPr id="2" name="Chart 1">
              <a:extLst>
                <a:ext uri="{FF2B5EF4-FFF2-40B4-BE49-F238E27FC236}">
                  <a16:creationId xmlns:a16="http://schemas.microsoft.com/office/drawing/2014/main" id="{B71A98B8-AC52-3743-A46C-AE98241217EC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346421271"/>
                </p:ext>
              </p:extLst>
            </p:nvPr>
          </p:nvGraphicFramePr>
          <p:xfrm>
            <a:off x="1591408" y="1310054"/>
            <a:ext cx="5715000" cy="42291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7FF89D31-B04E-E644-B9D7-02922C81ABCC}"/>
                </a:ext>
              </a:extLst>
            </p:cNvPr>
            <p:cNvSpPr/>
            <p:nvPr/>
          </p:nvSpPr>
          <p:spPr>
            <a:xfrm>
              <a:off x="1723292" y="5301762"/>
              <a:ext cx="5486400" cy="2373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A449363-77DA-194B-BF82-5716544F5041}"/>
                </a:ext>
              </a:extLst>
            </p:cNvPr>
            <p:cNvSpPr txBox="1"/>
            <p:nvPr/>
          </p:nvSpPr>
          <p:spPr>
            <a:xfrm>
              <a:off x="2998177" y="5301761"/>
              <a:ext cx="57374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err="1"/>
                <a:t>hCG</a:t>
              </a:r>
              <a:endParaRPr lang="en-US" dirty="0"/>
            </a:p>
            <a:p>
              <a:pPr algn="ctr"/>
              <a:r>
                <a:rPr lang="en-US" dirty="0"/>
                <a:t>N=4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561AD5E-7B2B-6D4C-9751-EE92BEBE91AC}"/>
                </a:ext>
              </a:extLst>
            </p:cNvPr>
            <p:cNvSpPr txBox="1"/>
            <p:nvPr/>
          </p:nvSpPr>
          <p:spPr>
            <a:xfrm>
              <a:off x="2145323" y="2259624"/>
              <a:ext cx="10588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Av=12.25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0A59EDB-649E-7F48-AD8E-97B5C57519B3}"/>
                </a:ext>
              </a:extLst>
            </p:cNvPr>
            <p:cNvSpPr txBox="1"/>
            <p:nvPr/>
          </p:nvSpPr>
          <p:spPr>
            <a:xfrm>
              <a:off x="5943600" y="2259624"/>
              <a:ext cx="10588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Av=11.89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5D528C5-223B-954B-963D-0F4C1AD9A211}"/>
                </a:ext>
              </a:extLst>
            </p:cNvPr>
            <p:cNvSpPr txBox="1"/>
            <p:nvPr/>
          </p:nvSpPr>
          <p:spPr>
            <a:xfrm>
              <a:off x="5211637" y="5301762"/>
              <a:ext cx="126137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Copulation </a:t>
              </a:r>
            </a:p>
            <a:p>
              <a:pPr algn="ctr"/>
              <a:r>
                <a:rPr lang="en-US" dirty="0"/>
                <a:t>N=9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620C5D8-367B-AE49-96F7-0D1568C558F0}"/>
                </a:ext>
              </a:extLst>
            </p:cNvPr>
            <p:cNvSpPr txBox="1"/>
            <p:nvPr/>
          </p:nvSpPr>
          <p:spPr>
            <a:xfrm>
              <a:off x="3846074" y="2121124"/>
              <a:ext cx="1483740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t-test   p=0.72</a:t>
              </a:r>
            </a:p>
            <a:p>
              <a:r>
                <a:rPr lang="en-US" dirty="0"/>
                <a:t>MWU p=0.82</a:t>
              </a:r>
            </a:p>
          </p:txBody>
        </p:sp>
      </p:grpSp>
      <p:sp>
        <p:nvSpPr>
          <p:cNvPr id="10" name="Title 9">
            <a:extLst>
              <a:ext uri="{FF2B5EF4-FFF2-40B4-BE49-F238E27FC236}">
                <a16:creationId xmlns:a16="http://schemas.microsoft.com/office/drawing/2014/main" id="{103809EA-3C5F-894E-8A9B-D063DED8E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/>
              <a:t>Comparing control experiments between copulation and </a:t>
            </a:r>
            <a:r>
              <a:rPr lang="en-US" dirty="0" err="1"/>
              <a:t>hCG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727743-B855-BE42-8E0B-BAD3B5595239}"/>
              </a:ext>
            </a:extLst>
          </p:cNvPr>
          <p:cNvSpPr txBox="1"/>
          <p:nvPr/>
        </p:nvSpPr>
        <p:spPr>
          <a:xfrm>
            <a:off x="298938" y="2641542"/>
            <a:ext cx="15363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Std</a:t>
            </a:r>
            <a:r>
              <a:rPr lang="en-US" dirty="0"/>
              <a:t> </a:t>
            </a:r>
            <a:r>
              <a:rPr lang="en-US" dirty="0" err="1"/>
              <a:t>hCG</a:t>
            </a:r>
            <a:r>
              <a:rPr lang="en-US" dirty="0"/>
              <a:t>=1.09</a:t>
            </a:r>
          </a:p>
          <a:p>
            <a:r>
              <a:rPr lang="en-US" dirty="0" err="1"/>
              <a:t>Std</a:t>
            </a:r>
            <a:r>
              <a:rPr lang="en-US" dirty="0"/>
              <a:t> Cop=2.13</a:t>
            </a:r>
          </a:p>
          <a:p>
            <a:r>
              <a:rPr lang="en-US" dirty="0"/>
              <a:t>F-ratio=3.23</a:t>
            </a:r>
          </a:p>
          <a:p>
            <a:r>
              <a:rPr lang="en-US" dirty="0"/>
              <a:t>p=0.364, 2-tail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FEFBF8-4A99-DC4E-BC57-4402B87511DB}"/>
              </a:ext>
            </a:extLst>
          </p:cNvPr>
          <p:cNvSpPr txBox="1"/>
          <p:nvPr/>
        </p:nvSpPr>
        <p:spPr>
          <a:xfrm>
            <a:off x="228600" y="6444762"/>
            <a:ext cx="8311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Control experiments with </a:t>
            </a:r>
            <a:r>
              <a:rPr lang="en-US" dirty="0" err="1"/>
              <a:t>hCG</a:t>
            </a:r>
            <a:r>
              <a:rPr lang="en-US" dirty="0"/>
              <a:t> and copulation induced ovulation are indistinguishable. </a:t>
            </a:r>
          </a:p>
        </p:txBody>
      </p:sp>
    </p:spTree>
    <p:extLst>
      <p:ext uri="{BB962C8B-B14F-4D97-AF65-F5344CB8AC3E}">
        <p14:creationId xmlns:p14="http://schemas.microsoft.com/office/powerpoint/2010/main" val="400494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EB04CC0-3920-D941-ADAC-2B74929C9B2C}"/>
              </a:ext>
            </a:extLst>
          </p:cNvPr>
          <p:cNvSpPr txBox="1"/>
          <p:nvPr/>
        </p:nvSpPr>
        <p:spPr>
          <a:xfrm>
            <a:off x="3112476" y="5961184"/>
            <a:ext cx="68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N=13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127646-5028-F54A-802E-9A4E56FD0260}"/>
              </a:ext>
            </a:extLst>
          </p:cNvPr>
          <p:cNvSpPr txBox="1"/>
          <p:nvPr/>
        </p:nvSpPr>
        <p:spPr>
          <a:xfrm>
            <a:off x="6069621" y="5961184"/>
            <a:ext cx="566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N=5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5E965485-C592-E641-9AD5-82675EF2D95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2723836"/>
              </p:ext>
            </p:extLst>
          </p:nvPr>
        </p:nvGraphicFramePr>
        <p:xfrm>
          <a:off x="1591408" y="1301262"/>
          <a:ext cx="6348046" cy="47214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14E0101E-E2BA-1C46-82C2-18F6275DA80B}"/>
              </a:ext>
            </a:extLst>
          </p:cNvPr>
          <p:cNvSpPr txBox="1"/>
          <p:nvPr/>
        </p:nvSpPr>
        <p:spPr>
          <a:xfrm>
            <a:off x="4158762" y="2584939"/>
            <a:ext cx="1550424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T-test p=0.145</a:t>
            </a:r>
          </a:p>
          <a:p>
            <a:r>
              <a:rPr lang="en-US" dirty="0"/>
              <a:t>MWU p=0.162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016E9D-4B21-D44C-8C94-F57C4AEACC02}"/>
              </a:ext>
            </a:extLst>
          </p:cNvPr>
          <p:cNvSpPr txBox="1"/>
          <p:nvPr/>
        </p:nvSpPr>
        <p:spPr>
          <a:xfrm>
            <a:off x="527538" y="6409592"/>
            <a:ext cx="5918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pooled control samples have a larger standard deviation!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83A757-4B63-E34F-BE4E-317DA5E49C4D}"/>
              </a:ext>
            </a:extLst>
          </p:cNvPr>
          <p:cNvSpPr txBox="1"/>
          <p:nvPr/>
        </p:nvSpPr>
        <p:spPr>
          <a:xfrm>
            <a:off x="5325764" y="1837511"/>
            <a:ext cx="2620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Apparent effect size=8.3%</a:t>
            </a:r>
          </a:p>
        </p:txBody>
      </p:sp>
    </p:spTree>
    <p:extLst>
      <p:ext uri="{BB962C8B-B14F-4D97-AF65-F5344CB8AC3E}">
        <p14:creationId xmlns:p14="http://schemas.microsoft.com/office/powerpoint/2010/main" val="28911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FDE7122B-B827-754C-B242-FC061351EE1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4481778"/>
              </p:ext>
            </p:extLst>
          </p:nvPr>
        </p:nvGraphicFramePr>
        <p:xfrm>
          <a:off x="1055077" y="1230923"/>
          <a:ext cx="6919546" cy="44313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3BE0BC7-D71C-2442-9707-1694415459CE}"/>
              </a:ext>
            </a:extLst>
          </p:cNvPr>
          <p:cNvSpPr txBox="1"/>
          <p:nvPr/>
        </p:nvSpPr>
        <p:spPr>
          <a:xfrm>
            <a:off x="2699237" y="5662246"/>
            <a:ext cx="68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N=13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AC975B-A4BC-AD47-B7CA-7113E1E36AEA}"/>
              </a:ext>
            </a:extLst>
          </p:cNvPr>
          <p:cNvSpPr txBox="1"/>
          <p:nvPr/>
        </p:nvSpPr>
        <p:spPr>
          <a:xfrm>
            <a:off x="5937737" y="5662246"/>
            <a:ext cx="68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N=12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947A7F-F4A2-3841-848B-A11451BFCBA4}"/>
              </a:ext>
            </a:extLst>
          </p:cNvPr>
          <p:cNvSpPr txBox="1"/>
          <p:nvPr/>
        </p:nvSpPr>
        <p:spPr>
          <a:xfrm>
            <a:off x="3736731" y="3024554"/>
            <a:ext cx="1913665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T-test p=5.69 x10</a:t>
            </a:r>
            <a:r>
              <a:rPr lang="en-US" baseline="30000" dirty="0"/>
              <a:t>-3</a:t>
            </a:r>
            <a:endParaRPr lang="en-US" dirty="0"/>
          </a:p>
          <a:p>
            <a:r>
              <a:rPr lang="en-US" dirty="0"/>
              <a:t>MWU p=4.89x10</a:t>
            </a:r>
            <a:r>
              <a:rPr lang="en-US" baseline="30000" dirty="0"/>
              <a:t>-3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535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98ECE-AB12-E649-8721-695ACA8D4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5269CA-F1A4-7A49-988A-2C66FD15E6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4598"/>
            <a:ext cx="9144000" cy="56488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4458957-DAEB-8C4F-B172-18794F3FBE86}"/>
              </a:ext>
            </a:extLst>
          </p:cNvPr>
          <p:cNvSpPr txBox="1"/>
          <p:nvPr/>
        </p:nvSpPr>
        <p:spPr>
          <a:xfrm>
            <a:off x="1424352" y="5884069"/>
            <a:ext cx="566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N=4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48DFDA-DE92-0C45-91CA-C17F445BD2AC}"/>
              </a:ext>
            </a:extLst>
          </p:cNvPr>
          <p:cNvSpPr txBox="1"/>
          <p:nvPr/>
        </p:nvSpPr>
        <p:spPr>
          <a:xfrm>
            <a:off x="3282459" y="5884069"/>
            <a:ext cx="566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N=5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CBCDFE-2325-FB4F-8260-23ED19F1E1AD}"/>
              </a:ext>
            </a:extLst>
          </p:cNvPr>
          <p:cNvSpPr txBox="1"/>
          <p:nvPr/>
        </p:nvSpPr>
        <p:spPr>
          <a:xfrm>
            <a:off x="5140566" y="5884069"/>
            <a:ext cx="566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N=9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B8620E-125F-7845-B730-CAF50FC9A34B}"/>
              </a:ext>
            </a:extLst>
          </p:cNvPr>
          <p:cNvSpPr txBox="1"/>
          <p:nvPr/>
        </p:nvSpPr>
        <p:spPr>
          <a:xfrm>
            <a:off x="6868630" y="5884069"/>
            <a:ext cx="68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N=13</a:t>
            </a:r>
          </a:p>
        </p:txBody>
      </p:sp>
      <p:sp>
        <p:nvSpPr>
          <p:cNvPr id="8" name="Left Arrow 7">
            <a:extLst>
              <a:ext uri="{FF2B5EF4-FFF2-40B4-BE49-F238E27FC236}">
                <a16:creationId xmlns:a16="http://schemas.microsoft.com/office/drawing/2014/main" id="{EDF0E0FE-5C6A-3D47-BABC-418F20AC0F6B}"/>
              </a:ext>
            </a:extLst>
          </p:cNvPr>
          <p:cNvSpPr/>
          <p:nvPr/>
        </p:nvSpPr>
        <p:spPr>
          <a:xfrm rot="19590718">
            <a:off x="7278523" y="3676753"/>
            <a:ext cx="1036187" cy="221250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941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6F09522A-3E4F-3F46-9C8D-83450ED162CD}"/>
              </a:ext>
            </a:extLst>
          </p:cNvPr>
          <p:cNvGrpSpPr/>
          <p:nvPr/>
        </p:nvGrpSpPr>
        <p:grpSpPr>
          <a:xfrm>
            <a:off x="1459524" y="1529860"/>
            <a:ext cx="6137030" cy="4088423"/>
            <a:chOff x="1028701" y="1758460"/>
            <a:chExt cx="6137030" cy="4088423"/>
          </a:xfrm>
        </p:grpSpPr>
        <p:graphicFrame>
          <p:nvGraphicFramePr>
            <p:cNvPr id="3" name="Chart 2">
              <a:extLst>
                <a:ext uri="{FF2B5EF4-FFF2-40B4-BE49-F238E27FC236}">
                  <a16:creationId xmlns:a16="http://schemas.microsoft.com/office/drawing/2014/main" id="{78CCD35E-8522-8C48-95A7-8DF2B118DA5B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571306512"/>
                </p:ext>
              </p:extLst>
            </p:nvPr>
          </p:nvGraphicFramePr>
          <p:xfrm>
            <a:off x="1028701" y="1758460"/>
            <a:ext cx="6137030" cy="408842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64B3765-206C-4E4E-8D43-E90AFDFB3D14}"/>
                </a:ext>
              </a:extLst>
            </p:cNvPr>
            <p:cNvSpPr txBox="1"/>
            <p:nvPr/>
          </p:nvSpPr>
          <p:spPr>
            <a:xfrm>
              <a:off x="3385039" y="2312377"/>
              <a:ext cx="1970411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T-test p=1.72*10</a:t>
              </a:r>
              <a:r>
                <a:rPr lang="en-US" baseline="30000" dirty="0"/>
                <a:t>-2</a:t>
              </a:r>
            </a:p>
            <a:p>
              <a:r>
                <a:rPr lang="en-US" dirty="0"/>
                <a:t>MWU p=4.02*10</a:t>
              </a:r>
              <a:r>
                <a:rPr lang="en-US" baseline="30000" dirty="0"/>
                <a:t>-2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005B29C-22D4-6C4E-B3E4-8525C235BB36}"/>
              </a:ext>
            </a:extLst>
          </p:cNvPr>
          <p:cNvSpPr txBox="1"/>
          <p:nvPr/>
        </p:nvSpPr>
        <p:spPr>
          <a:xfrm>
            <a:off x="3019246" y="5618283"/>
            <a:ext cx="566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N=9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C8AC32-04C0-C844-9AEE-351A96FF2A09}"/>
              </a:ext>
            </a:extLst>
          </p:cNvPr>
          <p:cNvSpPr txBox="1"/>
          <p:nvPr/>
        </p:nvSpPr>
        <p:spPr>
          <a:xfrm>
            <a:off x="5786273" y="5618283"/>
            <a:ext cx="68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N=11</a:t>
            </a:r>
          </a:p>
        </p:txBody>
      </p:sp>
    </p:spTree>
    <p:extLst>
      <p:ext uri="{BB962C8B-B14F-4D97-AF65-F5344CB8AC3E}">
        <p14:creationId xmlns:p14="http://schemas.microsoft.com/office/powerpoint/2010/main" val="17324287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F15D0ADC-D6B1-D54B-A67B-A83AEFEAC0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2952672"/>
              </p:ext>
            </p:extLst>
          </p:nvPr>
        </p:nvGraphicFramePr>
        <p:xfrm>
          <a:off x="1600199" y="1565031"/>
          <a:ext cx="6427177" cy="42906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2413F81-2A66-8F42-9651-60E692606C2D}"/>
              </a:ext>
            </a:extLst>
          </p:cNvPr>
          <p:cNvSpPr txBox="1"/>
          <p:nvPr/>
        </p:nvSpPr>
        <p:spPr>
          <a:xfrm>
            <a:off x="3974123" y="2584938"/>
            <a:ext cx="1960793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T-test p= 9.48*10</a:t>
            </a:r>
            <a:r>
              <a:rPr lang="en-US" baseline="30000" dirty="0"/>
              <a:t>-3</a:t>
            </a:r>
          </a:p>
          <a:p>
            <a:r>
              <a:rPr lang="en-US" dirty="0"/>
              <a:t>MWU p= 1.75*10</a:t>
            </a:r>
            <a:r>
              <a:rPr lang="en-US" baseline="30000" dirty="0"/>
              <a:t>-2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CB0ACF-5031-E447-A05E-25F0700960EE}"/>
              </a:ext>
            </a:extLst>
          </p:cNvPr>
          <p:cNvSpPr txBox="1"/>
          <p:nvPr/>
        </p:nvSpPr>
        <p:spPr>
          <a:xfrm>
            <a:off x="3147647" y="5855676"/>
            <a:ext cx="68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N=13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0C1EA3-A622-2F4F-8A62-AA292CA0FC07}"/>
              </a:ext>
            </a:extLst>
          </p:cNvPr>
          <p:cNvSpPr txBox="1"/>
          <p:nvPr/>
        </p:nvSpPr>
        <p:spPr>
          <a:xfrm>
            <a:off x="6104959" y="5855676"/>
            <a:ext cx="68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N=11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0F577B-EB3C-7C4E-88CB-A1A57792D34E}"/>
              </a:ext>
            </a:extLst>
          </p:cNvPr>
          <p:cNvSpPr txBox="1"/>
          <p:nvPr/>
        </p:nvSpPr>
        <p:spPr>
          <a:xfrm>
            <a:off x="543464" y="6383547"/>
            <a:ext cx="7823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Eliminating the outlier affects both the average as well as the standard deviation.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BA6E9A-E306-8046-A5FD-5AEAF42F52CF}"/>
              </a:ext>
            </a:extLst>
          </p:cNvPr>
          <p:cNvSpPr txBox="1"/>
          <p:nvPr/>
        </p:nvSpPr>
        <p:spPr>
          <a:xfrm>
            <a:off x="5175826" y="931764"/>
            <a:ext cx="2599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Effect size= 12 </a:t>
            </a:r>
            <a:r>
              <a:rPr lang="en-US" dirty="0">
                <a:sym typeface="Wingdings" pitchFamily="2" charset="2"/>
              </a:rPr>
              <a:t> 9= -25%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011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251</TotalTime>
  <Words>413</Words>
  <Application>Microsoft Macintosh PowerPoint</Application>
  <PresentationFormat>On-screen Show (4:3)</PresentationFormat>
  <Paragraphs>71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Experiment: testing for peripheral effect of Fluoxetine</vt:lpstr>
      <vt:lpstr>PowerPoint Presentation</vt:lpstr>
      <vt:lpstr>PowerPoint Presentation</vt:lpstr>
      <vt:lpstr>Comparing control experiments between copulation and hCG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Conclusions: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Wagner, Gunter</dc:creator>
  <cp:lastModifiedBy>Pavlicev, Mihaela</cp:lastModifiedBy>
  <cp:revision>43</cp:revision>
  <dcterms:created xsi:type="dcterms:W3CDTF">2019-03-22T22:36:54Z</dcterms:created>
  <dcterms:modified xsi:type="dcterms:W3CDTF">2019-03-24T19:21:49Z</dcterms:modified>
</cp:coreProperties>
</file>